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62" r:id="rId6"/>
    <p:sldId id="263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999" autoAdjust="0"/>
  </p:normalViewPr>
  <p:slideViewPr>
    <p:cSldViewPr>
      <p:cViewPr varScale="1">
        <p:scale>
          <a:sx n="60" d="100"/>
          <a:sy n="60" d="100"/>
        </p:scale>
        <p:origin x="-150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00647-2B7B-4B1E-B763-4AEF3CB280EB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39E0A-90FE-4541-B395-4591352B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</a:t>
            </a:r>
            <a:r>
              <a:rPr lang="en-US" baseline="0" dirty="0" smtClean="0"/>
              <a:t> with the difference of 80 and 29.  (51)  Divide by 3.  (17)  Add the result of 5 squared.  (42)  Divide by 7.  (6)  Write your answer.</a:t>
            </a:r>
          </a:p>
          <a:p>
            <a:endParaRPr lang="en-US" b="1" u="sng" baseline="0" dirty="0" smtClean="0"/>
          </a:p>
          <a:p>
            <a:r>
              <a:rPr lang="en-US" b="1" u="sng" baseline="0" dirty="0" smtClean="0"/>
              <a:t>Check</a:t>
            </a:r>
            <a:r>
              <a:rPr lang="en-US" baseline="0" dirty="0" smtClean="0"/>
              <a:t>: Raise your hand if you got a number less than 10.  Less than 100.  Show the one’s digit of your answer.  Show the ten’s digit. 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2.)  Start with the quotient of 522 and 3.  (174)  Subtract 89.  (85) Divide by 5.  (17)  Add 29.  (46)  Divide by 2.  (23)  Write your answer.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u="sng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baseline="0" dirty="0" smtClean="0"/>
              <a:t>Check</a:t>
            </a:r>
            <a:r>
              <a:rPr lang="en-US" baseline="0" dirty="0" smtClean="0"/>
              <a:t>: Raise your hand if you got a number greater than 10.  Greater than 100.  Show the one’s digit of your answer.  Show the ten’s digit.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39E0A-90FE-4541-B395-4591352B5F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28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EE015FD-50EA-4870-B54F-B054D88BAD7D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FC47015-2830-4AC8-A2B5-CC8D12B1E1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2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4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914399"/>
          </a:xfrm>
        </p:spPr>
        <p:txBody>
          <a:bodyPr/>
          <a:lstStyle/>
          <a:p>
            <a:r>
              <a:rPr lang="en-US" sz="4400" dirty="0" smtClean="0"/>
              <a:t>Wednesday, February 13, 2013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2400" y="1219200"/>
                <a:ext cx="8839200" cy="5334000"/>
              </a:xfrm>
            </p:spPr>
            <p:txBody>
              <a:bodyPr>
                <a:normAutofit lnSpcReduction="10000"/>
              </a:bodyPr>
              <a:lstStyle/>
              <a:p>
                <a:pPr algn="l"/>
                <a:r>
                  <a:rPr lang="en-US" b="1" dirty="0" smtClean="0"/>
                  <a:t>Agenda:</a:t>
                </a:r>
              </a:p>
              <a:p>
                <a:pPr marL="342900" indent="-342900" algn="l">
                  <a:buFont typeface="Arial" charset="0"/>
                  <a:buChar char="•"/>
                </a:pPr>
                <a:r>
                  <a:rPr lang="en-US" b="1" dirty="0" smtClean="0"/>
                  <a:t>TISK &amp; 2 MM</a:t>
                </a:r>
              </a:p>
              <a:p>
                <a:pPr marL="342900" indent="-342900" algn="l">
                  <a:buFont typeface="Arial" charset="0"/>
                  <a:buChar char="•"/>
                </a:pPr>
                <a:r>
                  <a:rPr lang="en-US" b="1" dirty="0" smtClean="0"/>
                  <a:t>HW Check</a:t>
                </a:r>
              </a:p>
              <a:p>
                <a:pPr marL="342900" indent="-342900" algn="l">
                  <a:buFont typeface="Arial" charset="0"/>
                  <a:buChar char="•"/>
                </a:pPr>
                <a:r>
                  <a:rPr lang="en-US" b="1" dirty="0" smtClean="0"/>
                  <a:t>Lesson 13-4: Subtracting Polynomials</a:t>
                </a:r>
              </a:p>
              <a:p>
                <a:pPr marL="342900" indent="-342900" algn="l">
                  <a:buFont typeface="Arial" charset="0"/>
                  <a:buChar char="•"/>
                </a:pPr>
                <a:r>
                  <a:rPr lang="en-US" b="1" dirty="0" smtClean="0"/>
                  <a:t>Homework: 13-4 problems in packet 2</a:t>
                </a:r>
              </a:p>
              <a:p>
                <a:pPr algn="l"/>
                <a:r>
                  <a:rPr lang="en-US" b="1" dirty="0" smtClean="0"/>
                  <a:t>TISK</a:t>
                </a:r>
                <a:endParaRPr lang="en-US" b="1" dirty="0"/>
              </a:p>
              <a:p>
                <a:pPr algn="l"/>
                <a:r>
                  <a:rPr lang="en-US" b="1" dirty="0"/>
                  <a:t>1) Write the equation of a line in slope-intercept form that passes through the points </a:t>
                </a:r>
                <a:r>
                  <a:rPr lang="en-US" b="1" dirty="0" smtClean="0"/>
                  <a:t>(-15</a:t>
                </a:r>
                <a:r>
                  <a:rPr lang="en-US" b="1" dirty="0"/>
                  <a:t>, </a:t>
                </a:r>
                <a:r>
                  <a:rPr lang="en-US" b="1" dirty="0" smtClean="0"/>
                  <a:t>-9</a:t>
                </a:r>
                <a:r>
                  <a:rPr lang="en-US" b="1" dirty="0"/>
                  <a:t>) and </a:t>
                </a:r>
                <a:r>
                  <a:rPr lang="en-US" b="1" dirty="0" smtClean="0"/>
                  <a:t>(-20, -11</a:t>
                </a:r>
                <a:r>
                  <a:rPr lang="en-US" b="1" dirty="0"/>
                  <a:t>).</a:t>
                </a:r>
              </a:p>
              <a:p>
                <a:pPr algn="l"/>
                <a:r>
                  <a:rPr lang="en-US" b="1" dirty="0"/>
                  <a:t>2) Solve the proportion:</a:t>
                </a:r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600" b="1" i="1">
                            <a:latin typeface="Cambria Math"/>
                          </a:rPr>
                          <m:t>𝟑</m:t>
                        </m:r>
                        <m:r>
                          <a:rPr lang="en-US" sz="36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600" b="1" i="1" smtClean="0"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en-US" sz="36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6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endParaRPr lang="en-US" b="1" dirty="0"/>
              </a:p>
              <a:p>
                <a:pPr algn="l"/>
                <a:r>
                  <a:rPr lang="en-US" b="1" dirty="0"/>
                  <a:t>3) </a:t>
                </a:r>
                <a:r>
                  <a:rPr lang="en-US" b="1" dirty="0" smtClean="0"/>
                  <a:t>Haley </a:t>
                </a:r>
                <a:r>
                  <a:rPr lang="en-US" b="1" dirty="0"/>
                  <a:t>has a </a:t>
                </a:r>
                <a:r>
                  <a:rPr lang="en-US" b="1" dirty="0" smtClean="0"/>
                  <a:t>standard deck of cards. If </a:t>
                </a:r>
                <a:r>
                  <a:rPr lang="en-US" b="1" dirty="0"/>
                  <a:t>she draws two </a:t>
                </a:r>
                <a:r>
                  <a:rPr lang="en-US" b="1" dirty="0" smtClean="0"/>
                  <a:t>cards from the deck randomly</a:t>
                </a:r>
                <a:r>
                  <a:rPr lang="en-US" b="1" dirty="0"/>
                  <a:t>, what are the chances they’ll both be </a:t>
                </a:r>
                <a:r>
                  <a:rPr lang="en-US" b="1" dirty="0" smtClean="0"/>
                  <a:t>kings?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2400" y="1219200"/>
                <a:ext cx="8839200" cy="5334000"/>
              </a:xfrm>
              <a:blipFill rotWithShape="1">
                <a:blip r:embed="rId3"/>
                <a:stretch>
                  <a:fillRect l="-1034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698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𝟑𝟗</m:t>
                    </m:r>
                    <m:r>
                      <a:rPr lang="en-US" b="1" i="1" smtClean="0">
                        <a:latin typeface="Cambria Math"/>
                      </a:rPr>
                      <m:t>𝒎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𝟔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𝟖</m:t>
                    </m:r>
                    <m:r>
                      <a:rPr lang="en-US" b="1" i="1" smtClean="0">
                        <a:latin typeface="Cambria Math"/>
                      </a:rPr>
                      <m:t>𝒉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𝟗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𝒙𝒚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𝟏𝟑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𝒏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𝟏𝟐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𝟗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𝒅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𝟕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𝒅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𝟏𝟎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𝒅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𝒆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𝟏𝟐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𝟏𝟕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𝟏𝟏𝟖</m:t>
                    </m:r>
                    <m:r>
                      <a:rPr lang="en-US" b="1" i="1" smtClean="0">
                        <a:latin typeface="Cambria Math"/>
                      </a:rPr>
                      <m:t>𝒉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𝟏𝟔</m:t>
                    </m:r>
                  </m:oMath>
                </a14:m>
                <a:endParaRPr lang="en-US" b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𝟗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𝟒𝟑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𝟕𝟗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𝟓𝟏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8481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8229601" y="3429000"/>
            <a:ext cx="914399" cy="2133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301620" y="3429000"/>
            <a:ext cx="1004180" cy="2133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386467" y="3429000"/>
            <a:ext cx="1004933" cy="2133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562600" y="3429000"/>
            <a:ext cx="823867" cy="213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62600" y="4916032"/>
            <a:ext cx="3581400" cy="6465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13-4 Subtracting </a:t>
            </a:r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When you </a:t>
            </a:r>
            <a:r>
              <a:rPr lang="en-US" b="1" dirty="0" smtClean="0"/>
              <a:t>subtract </a:t>
            </a:r>
            <a:r>
              <a:rPr lang="en-US" b="1" dirty="0" smtClean="0"/>
              <a:t>polynomials </a:t>
            </a:r>
            <a:r>
              <a:rPr lang="en-US" b="1" dirty="0"/>
              <a:t>you must add </a:t>
            </a:r>
            <a:r>
              <a:rPr lang="en-US" b="1" dirty="0" smtClean="0"/>
              <a:t>the opposite first, then collect </a:t>
            </a:r>
            <a:r>
              <a:rPr lang="en-US" b="1" i="1" dirty="0" smtClean="0"/>
              <a:t>like terms</a:t>
            </a:r>
            <a:r>
              <a:rPr lang="en-US" b="1" dirty="0" smtClean="0"/>
              <a:t>.</a:t>
            </a:r>
            <a:endParaRPr lang="en-US" b="1" dirty="0"/>
          </a:p>
        </p:txBody>
      </p:sp>
      <p:graphicFrame>
        <p:nvGraphicFramePr>
          <p:cNvPr id="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444706"/>
              </p:ext>
            </p:extLst>
          </p:nvPr>
        </p:nvGraphicFramePr>
        <p:xfrm>
          <a:off x="381000" y="2438400"/>
          <a:ext cx="33067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3" imgW="1257120" imgH="279360" progId="Equation.DSMT4">
                  <p:embed/>
                </p:oleObj>
              </mc:Choice>
              <mc:Fallback>
                <p:oleObj name="Equation" r:id="rId3" imgW="12571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438400"/>
                        <a:ext cx="330676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885584"/>
              </p:ext>
            </p:extLst>
          </p:nvPr>
        </p:nvGraphicFramePr>
        <p:xfrm>
          <a:off x="3657600" y="2640013"/>
          <a:ext cx="368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5" imgW="139680" imgH="101520" progId="Equation.DSMT4">
                  <p:embed/>
                </p:oleObj>
              </mc:Choice>
              <mc:Fallback>
                <p:oleObj name="Equation" r:id="rId5" imgW="139680" imgH="10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640013"/>
                        <a:ext cx="368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952714"/>
              </p:ext>
            </p:extLst>
          </p:nvPr>
        </p:nvGraphicFramePr>
        <p:xfrm>
          <a:off x="3962400" y="2438400"/>
          <a:ext cx="25066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38400"/>
                        <a:ext cx="250666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868165"/>
              </p:ext>
            </p:extLst>
          </p:nvPr>
        </p:nvGraphicFramePr>
        <p:xfrm>
          <a:off x="6413500" y="2640013"/>
          <a:ext cx="368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2640013"/>
                        <a:ext cx="368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993921"/>
              </p:ext>
            </p:extLst>
          </p:nvPr>
        </p:nvGraphicFramePr>
        <p:xfrm>
          <a:off x="6672263" y="2438400"/>
          <a:ext cx="247173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1" imgW="939600" imgH="279360" progId="Equation.DSMT4">
                  <p:embed/>
                </p:oleObj>
              </mc:Choice>
              <mc:Fallback>
                <p:oleObj name="Equation" r:id="rId11" imgW="9396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2438400"/>
                        <a:ext cx="2471737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388349"/>
              </p:ext>
            </p:extLst>
          </p:nvPr>
        </p:nvGraphicFramePr>
        <p:xfrm>
          <a:off x="669925" y="3548063"/>
          <a:ext cx="3140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13" imgW="1193760" imgH="228600" progId="Equation.DSMT4">
                  <p:embed/>
                </p:oleObj>
              </mc:Choice>
              <mc:Fallback>
                <p:oleObj name="Equation" r:id="rId13" imgW="1193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3548063"/>
                        <a:ext cx="31400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775550"/>
              </p:ext>
            </p:extLst>
          </p:nvPr>
        </p:nvGraphicFramePr>
        <p:xfrm>
          <a:off x="546100" y="4005263"/>
          <a:ext cx="34734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15" imgW="1320480" imgH="228600" progId="Equation.DSMT4">
                  <p:embed/>
                </p:oleObj>
              </mc:Choice>
              <mc:Fallback>
                <p:oleObj name="Equation" r:id="rId15" imgW="1320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005263"/>
                        <a:ext cx="34734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998645"/>
              </p:ext>
            </p:extLst>
          </p:nvPr>
        </p:nvGraphicFramePr>
        <p:xfrm>
          <a:off x="493713" y="4462463"/>
          <a:ext cx="347186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17" imgW="1320480" imgH="228600" progId="Equation.DSMT4">
                  <p:embed/>
                </p:oleObj>
              </mc:Choice>
              <mc:Fallback>
                <p:oleObj name="Equation" r:id="rId17" imgW="1320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4462463"/>
                        <a:ext cx="3471862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Line 13"/>
          <p:cNvSpPr>
            <a:spLocks noChangeShapeType="1"/>
          </p:cNvSpPr>
          <p:nvPr/>
        </p:nvSpPr>
        <p:spPr bwMode="auto">
          <a:xfrm>
            <a:off x="304800" y="50292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" y="4343400"/>
            <a:ext cx="304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28600" y="4800600"/>
            <a:ext cx="304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4267200" y="4191000"/>
            <a:ext cx="12954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799842"/>
              </p:ext>
            </p:extLst>
          </p:nvPr>
        </p:nvGraphicFramePr>
        <p:xfrm>
          <a:off x="5744848" y="3405706"/>
          <a:ext cx="3140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19" imgW="1193800" imgH="228600" progId="Equation.DSMT4">
                  <p:embed/>
                </p:oleObj>
              </mc:Choice>
              <mc:Fallback>
                <p:oleObj name="Equation" r:id="rId19" imgW="11938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848" y="3405706"/>
                        <a:ext cx="31400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49273"/>
              </p:ext>
            </p:extLst>
          </p:nvPr>
        </p:nvGraphicFramePr>
        <p:xfrm>
          <a:off x="5486400" y="3895725"/>
          <a:ext cx="34401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20" imgW="1307880" imgH="203040" progId="Equation.DSMT4">
                  <p:embed/>
                </p:oleObj>
              </mc:Choice>
              <mc:Fallback>
                <p:oleObj name="Equation" r:id="rId20" imgW="130788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95725"/>
                        <a:ext cx="34401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827870"/>
              </p:ext>
            </p:extLst>
          </p:nvPr>
        </p:nvGraphicFramePr>
        <p:xfrm>
          <a:off x="5676900" y="4352925"/>
          <a:ext cx="323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22" imgW="1231560" imgH="203040" progId="Equation.DSMT4">
                  <p:embed/>
                </p:oleObj>
              </mc:Choice>
              <mc:Fallback>
                <p:oleObj name="Equation" r:id="rId22" imgW="123156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4352925"/>
                        <a:ext cx="323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Line 13"/>
          <p:cNvSpPr>
            <a:spLocks noChangeShapeType="1"/>
          </p:cNvSpPr>
          <p:nvPr/>
        </p:nvSpPr>
        <p:spPr bwMode="auto">
          <a:xfrm>
            <a:off x="5334000" y="4916032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718078"/>
              </p:ext>
            </p:extLst>
          </p:nvPr>
        </p:nvGraphicFramePr>
        <p:xfrm>
          <a:off x="5624513" y="4953000"/>
          <a:ext cx="7350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24" imgW="279360" imgH="203040" progId="Equation.DSMT4">
                  <p:embed/>
                </p:oleObj>
              </mc:Choice>
              <mc:Fallback>
                <p:oleObj name="Equation" r:id="rId24" imgW="279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4953000"/>
                        <a:ext cx="7350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224958"/>
              </p:ext>
            </p:extLst>
          </p:nvPr>
        </p:nvGraphicFramePr>
        <p:xfrm>
          <a:off x="6438900" y="4953000"/>
          <a:ext cx="9350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26" imgW="355320" imgH="203040" progId="Equation.DSMT4">
                  <p:embed/>
                </p:oleObj>
              </mc:Choice>
              <mc:Fallback>
                <p:oleObj name="Equation" r:id="rId26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4953000"/>
                        <a:ext cx="9350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232802"/>
              </p:ext>
            </p:extLst>
          </p:nvPr>
        </p:nvGraphicFramePr>
        <p:xfrm>
          <a:off x="7427912" y="5019675"/>
          <a:ext cx="8016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28" imgW="304560" imgH="177480" progId="Equation.DSMT4">
                  <p:embed/>
                </p:oleObj>
              </mc:Choice>
              <mc:Fallback>
                <p:oleObj name="Equation" r:id="rId28" imgW="304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7912" y="5019675"/>
                        <a:ext cx="801688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537728"/>
              </p:ext>
            </p:extLst>
          </p:nvPr>
        </p:nvGraphicFramePr>
        <p:xfrm>
          <a:off x="8347075" y="5019675"/>
          <a:ext cx="5683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30" imgW="215640" imgH="177480" progId="Equation.DSMT4">
                  <p:embed/>
                </p:oleObj>
              </mc:Choice>
              <mc:Fallback>
                <p:oleObj name="Equation" r:id="rId30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075" y="5019675"/>
                        <a:ext cx="5683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728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8" grpId="0" animBg="1"/>
      <p:bldP spid="12291" grpId="0" build="p"/>
      <p:bldP spid="41" grpId="0" animBg="1"/>
      <p:bldP spid="4" grpId="0" animBg="1"/>
      <p:bldP spid="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Turn!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919227"/>
              </p:ext>
            </p:extLst>
          </p:nvPr>
        </p:nvGraphicFramePr>
        <p:xfrm>
          <a:off x="158750" y="1600200"/>
          <a:ext cx="87725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492360" imgH="279360" progId="Equation.DSMT4">
                  <p:embed/>
                </p:oleObj>
              </mc:Choice>
              <mc:Fallback>
                <p:oleObj name="Equation" r:id="rId3" imgW="3492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1600200"/>
                        <a:ext cx="8772525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61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another!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846726"/>
              </p:ext>
            </p:extLst>
          </p:nvPr>
        </p:nvGraphicFramePr>
        <p:xfrm>
          <a:off x="76200" y="1600201"/>
          <a:ext cx="9067800" cy="623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4051080" imgH="279360" progId="Equation.DSMT4">
                  <p:embed/>
                </p:oleObj>
              </mc:Choice>
              <mc:Fallback>
                <p:oleObj name="Equation" r:id="rId3" imgW="4051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600201"/>
                        <a:ext cx="9067800" cy="623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2334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more!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924028"/>
              </p:ext>
            </p:extLst>
          </p:nvPr>
        </p:nvGraphicFramePr>
        <p:xfrm>
          <a:off x="76200" y="1600200"/>
          <a:ext cx="8991600" cy="516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4851360" imgH="279360" progId="Equation.DSMT4">
                  <p:embed/>
                </p:oleObj>
              </mc:Choice>
              <mc:Fallback>
                <p:oleObj name="Equation" r:id="rId3" imgW="4851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600200"/>
                        <a:ext cx="8991600" cy="5166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191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Tomorrow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Your test tomorrow will cover lessons 12-1 through 12-7.  Use your Quizzes as study guides!</a:t>
            </a:r>
          </a:p>
          <a:p>
            <a:endParaRPr lang="en-US" b="1" dirty="0" smtClean="0"/>
          </a:p>
          <a:p>
            <a:r>
              <a:rPr lang="en-US" b="1" dirty="0" smtClean="0"/>
              <a:t>Tonight, you may choose to spend time studying for the test, then complete the homework for tonight tomorrow night instead.</a:t>
            </a:r>
          </a:p>
          <a:p>
            <a:endParaRPr lang="en-US" b="1" dirty="0" smtClean="0"/>
          </a:p>
          <a:p>
            <a:r>
              <a:rPr lang="en-US" b="1" dirty="0" smtClean="0"/>
              <a:t>Make sure to review the daily TISK problems so that you’re prepared for the Review section of your test.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8340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535</TotalTime>
  <Words>476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Executive</vt:lpstr>
      <vt:lpstr>MathType 6.0 Equation</vt:lpstr>
      <vt:lpstr>Equation</vt:lpstr>
      <vt:lpstr>Wednesday, February 13, 2013</vt:lpstr>
      <vt:lpstr>Homework Check</vt:lpstr>
      <vt:lpstr>§13-4 Subtracting Polynomials</vt:lpstr>
      <vt:lpstr>Your Turn!</vt:lpstr>
      <vt:lpstr>Try another!</vt:lpstr>
      <vt:lpstr>One more!</vt:lpstr>
      <vt:lpstr>Tomorrow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February 13, 2013</dc:title>
  <dc:creator>Dria</dc:creator>
  <cp:lastModifiedBy>Dria</cp:lastModifiedBy>
  <cp:revision>8</cp:revision>
  <dcterms:created xsi:type="dcterms:W3CDTF">2013-02-13T13:32:16Z</dcterms:created>
  <dcterms:modified xsi:type="dcterms:W3CDTF">2013-02-13T22:27:36Z</dcterms:modified>
</cp:coreProperties>
</file>